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9" r:id="rId3"/>
    <p:sldId id="257" r:id="rId4"/>
    <p:sldId id="258" r:id="rId5"/>
    <p:sldId id="259" r:id="rId6"/>
    <p:sldId id="299" r:id="rId7"/>
    <p:sldId id="270" r:id="rId8"/>
    <p:sldId id="281" r:id="rId9"/>
    <p:sldId id="280" r:id="rId10"/>
    <p:sldId id="266" r:id="rId11"/>
    <p:sldId id="282" r:id="rId12"/>
    <p:sldId id="296" r:id="rId13"/>
    <p:sldId id="261" r:id="rId14"/>
    <p:sldId id="260" r:id="rId15"/>
    <p:sldId id="284" r:id="rId16"/>
    <p:sldId id="283" r:id="rId17"/>
    <p:sldId id="285" r:id="rId18"/>
    <p:sldId id="293" r:id="rId19"/>
    <p:sldId id="286" r:id="rId20"/>
    <p:sldId id="292" r:id="rId21"/>
    <p:sldId id="289" r:id="rId22"/>
    <p:sldId id="290" r:id="rId23"/>
    <p:sldId id="294" r:id="rId24"/>
    <p:sldId id="291" r:id="rId25"/>
    <p:sldId id="295" r:id="rId26"/>
    <p:sldId id="267" r:id="rId27"/>
    <p:sldId id="268" r:id="rId28"/>
    <p:sldId id="269" r:id="rId29"/>
    <p:sldId id="272" r:id="rId30"/>
    <p:sldId id="273" r:id="rId31"/>
    <p:sldId id="274" r:id="rId32"/>
    <p:sldId id="276" r:id="rId33"/>
    <p:sldId id="278" r:id="rId34"/>
    <p:sldId id="297" r:id="rId35"/>
    <p:sldId id="298" r:id="rId36"/>
    <p:sldId id="300" r:id="rId37"/>
    <p:sldId id="301" r:id="rId38"/>
    <p:sldId id="302" r:id="rId39"/>
    <p:sldId id="303" r:id="rId40"/>
    <p:sldId id="277" r:id="rId4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008F00"/>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4"/>
    <p:restoredTop sz="87274"/>
  </p:normalViewPr>
  <p:slideViewPr>
    <p:cSldViewPr snapToGrid="0">
      <p:cViewPr>
        <p:scale>
          <a:sx n="100" d="100"/>
          <a:sy n="100" d="100"/>
        </p:scale>
        <p:origin x="10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1638-032D-EAFC-7D8B-73A22FAF8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6F91-7DC7-72D9-7AA5-2801058A3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10934-1196-4311-6A5D-AA46297F71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680E-3C14-0A64-8B2E-7D15BEE6D7B2}"/>
              </a:ext>
            </a:extLst>
          </p:cNvPr>
          <p:cNvSpPr>
            <a:spLocks noGrp="1"/>
          </p:cNvSpPr>
          <p:nvPr>
            <p:ph type="sldNum" sz="quarter" idx="5"/>
          </p:nvPr>
        </p:nvSpPr>
        <p:spPr/>
        <p:txBody>
          <a:bodyPr/>
          <a:lstStyle/>
          <a:p>
            <a:fld id="{83E35761-B443-A74D-9BA5-3B6258AF7342}" type="slidenum">
              <a:rPr lang="en-US" smtClean="0"/>
              <a:t>34</a:t>
            </a:fld>
            <a:endParaRPr lang="en-US"/>
          </a:p>
        </p:txBody>
      </p:sp>
    </p:spTree>
    <p:extLst>
      <p:ext uri="{BB962C8B-B14F-4D97-AF65-F5344CB8AC3E}">
        <p14:creationId xmlns:p14="http://schemas.microsoft.com/office/powerpoint/2010/main" val="55684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814-1A99-0211-F8A0-B8FD365F4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AED0-3DC9-CA10-E111-C9C08A287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41928-2BA4-8AC8-2305-B6E33D5ED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5107B-EC97-87C8-F7B1-0EBE54C577F4}"/>
              </a:ext>
            </a:extLst>
          </p:cNvPr>
          <p:cNvSpPr>
            <a:spLocks noGrp="1"/>
          </p:cNvSpPr>
          <p:nvPr>
            <p:ph type="sldNum" sz="quarter" idx="5"/>
          </p:nvPr>
        </p:nvSpPr>
        <p:spPr/>
        <p:txBody>
          <a:bodyPr/>
          <a:lstStyle/>
          <a:p>
            <a:fld id="{83E35761-B443-A74D-9BA5-3B6258AF7342}" type="slidenum">
              <a:rPr lang="en-US" smtClean="0"/>
              <a:t>35</a:t>
            </a:fld>
            <a:endParaRPr lang="en-US"/>
          </a:p>
        </p:txBody>
      </p:sp>
    </p:spTree>
    <p:extLst>
      <p:ext uri="{BB962C8B-B14F-4D97-AF65-F5344CB8AC3E}">
        <p14:creationId xmlns:p14="http://schemas.microsoft.com/office/powerpoint/2010/main" val="348145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05DA-C6CE-DAC8-5CF0-499BED63C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55B99-B04D-E021-AFB5-249841713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6391-DA86-00D5-D64C-FBF0917E9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A9123-12CC-5A57-C6A9-1B9AD5DA9AB0}"/>
              </a:ext>
            </a:extLst>
          </p:cNvPr>
          <p:cNvSpPr>
            <a:spLocks noGrp="1"/>
          </p:cNvSpPr>
          <p:nvPr>
            <p:ph type="sldNum" sz="quarter" idx="5"/>
          </p:nvPr>
        </p:nvSpPr>
        <p:spPr/>
        <p:txBody>
          <a:bodyPr/>
          <a:lstStyle/>
          <a:p>
            <a:fld id="{83E35761-B443-A74D-9BA5-3B6258AF7342}" type="slidenum">
              <a:rPr lang="en-US" smtClean="0"/>
              <a:t>36</a:t>
            </a:fld>
            <a:endParaRPr lang="en-US"/>
          </a:p>
        </p:txBody>
      </p:sp>
    </p:spTree>
    <p:extLst>
      <p:ext uri="{BB962C8B-B14F-4D97-AF65-F5344CB8AC3E}">
        <p14:creationId xmlns:p14="http://schemas.microsoft.com/office/powerpoint/2010/main" val="65863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B2BE-18DB-61E2-1F4B-2A1B7062F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D6B3A-4D71-4FBC-0D7C-2F187104D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8E4B0-F640-D61F-AFD3-C0C7F2B26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08C85-A398-7947-01BC-8D9197038061}"/>
              </a:ext>
            </a:extLst>
          </p:cNvPr>
          <p:cNvSpPr>
            <a:spLocks noGrp="1"/>
          </p:cNvSpPr>
          <p:nvPr>
            <p:ph type="sldNum" sz="quarter" idx="5"/>
          </p:nvPr>
        </p:nvSpPr>
        <p:spPr/>
        <p:txBody>
          <a:bodyPr/>
          <a:lstStyle/>
          <a:p>
            <a:fld id="{83E35761-B443-A74D-9BA5-3B6258AF7342}" type="slidenum">
              <a:rPr lang="en-US" smtClean="0"/>
              <a:t>37</a:t>
            </a:fld>
            <a:endParaRPr lang="en-US"/>
          </a:p>
        </p:txBody>
      </p:sp>
    </p:spTree>
    <p:extLst>
      <p:ext uri="{BB962C8B-B14F-4D97-AF65-F5344CB8AC3E}">
        <p14:creationId xmlns:p14="http://schemas.microsoft.com/office/powerpoint/2010/main" val="293998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F546-020D-EFE8-1EBF-EEECCBD05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177EB-74CF-CA59-C420-052C72A43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EF584-9AD9-AA5D-8586-CDC77E656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32ED8-75D5-6593-A6FC-D36562188FBC}"/>
              </a:ext>
            </a:extLst>
          </p:cNvPr>
          <p:cNvSpPr>
            <a:spLocks noGrp="1"/>
          </p:cNvSpPr>
          <p:nvPr>
            <p:ph type="sldNum" sz="quarter" idx="5"/>
          </p:nvPr>
        </p:nvSpPr>
        <p:spPr/>
        <p:txBody>
          <a:bodyPr/>
          <a:lstStyle/>
          <a:p>
            <a:fld id="{83E35761-B443-A74D-9BA5-3B6258AF7342}" type="slidenum">
              <a:rPr lang="en-US" smtClean="0"/>
              <a:t>38</a:t>
            </a:fld>
            <a:endParaRPr lang="en-US"/>
          </a:p>
        </p:txBody>
      </p:sp>
    </p:spTree>
    <p:extLst>
      <p:ext uri="{BB962C8B-B14F-4D97-AF65-F5344CB8AC3E}">
        <p14:creationId xmlns:p14="http://schemas.microsoft.com/office/powerpoint/2010/main" val="117117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588D5-5726-BBA2-2D42-0E7FE4DB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DA28C-7EFC-CB43-DC3F-F1F5BB391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6E14E-2575-2737-94C4-E9B593C72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553278-2E03-7B48-1967-4C6D9B939088}"/>
              </a:ext>
            </a:extLst>
          </p:cNvPr>
          <p:cNvSpPr>
            <a:spLocks noGrp="1"/>
          </p:cNvSpPr>
          <p:nvPr>
            <p:ph type="sldNum" sz="quarter" idx="5"/>
          </p:nvPr>
        </p:nvSpPr>
        <p:spPr/>
        <p:txBody>
          <a:bodyPr/>
          <a:lstStyle/>
          <a:p>
            <a:fld id="{83E35761-B443-A74D-9BA5-3B6258AF7342}" type="slidenum">
              <a:rPr lang="en-US" smtClean="0"/>
              <a:t>39</a:t>
            </a:fld>
            <a:endParaRPr lang="en-US"/>
          </a:p>
        </p:txBody>
      </p:sp>
    </p:spTree>
    <p:extLst>
      <p:ext uri="{BB962C8B-B14F-4D97-AF65-F5344CB8AC3E}">
        <p14:creationId xmlns:p14="http://schemas.microsoft.com/office/powerpoint/2010/main" val="20459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14</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20</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darklang/dark/pull/5063"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Using </a:t>
            </a:r>
            <a:r>
              <a:rPr lang="en-GB" sz="5400" b="0" i="0" dirty="0" err="1">
                <a:effectLst/>
                <a:latin typeface="+mn-lt"/>
              </a:rPr>
              <a:t>GenAI</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96A-C81B-936F-F00C-F779D446B3AA}"/>
              </a:ext>
            </a:extLst>
          </p:cNvPr>
          <p:cNvSpPr>
            <a:spLocks noGrp="1"/>
          </p:cNvSpPr>
          <p:nvPr>
            <p:ph type="title"/>
          </p:nvPr>
        </p:nvSpPr>
        <p:spPr>
          <a:xfrm>
            <a:off x="729343" y="153533"/>
            <a:ext cx="10515600" cy="527504"/>
          </a:xfrm>
        </p:spPr>
        <p:txBody>
          <a:bodyPr>
            <a:normAutofit fontScale="90000"/>
          </a:bodyPr>
          <a:lstStyle/>
          <a:p>
            <a:r>
              <a:rPr lang="en-US" dirty="0"/>
              <a:t>Patch Applied (PA)</a:t>
            </a:r>
          </a:p>
        </p:txBody>
      </p:sp>
      <p:pic>
        <p:nvPicPr>
          <p:cNvPr id="5" name="Picture 4" descr="A line with orange dots and black text&#10;&#10;AI-generated content may be incorrect.">
            <a:extLst>
              <a:ext uri="{FF2B5EF4-FFF2-40B4-BE49-F238E27FC236}">
                <a16:creationId xmlns:a16="http://schemas.microsoft.com/office/drawing/2014/main" id="{938BCB43-E4AA-C86A-397D-FCC27EFE09F9}"/>
              </a:ext>
            </a:extLst>
          </p:cNvPr>
          <p:cNvPicPr>
            <a:picLocks noChangeAspect="1"/>
          </p:cNvPicPr>
          <p:nvPr/>
        </p:nvPicPr>
        <p:blipFill>
          <a:blip r:embed="rId2"/>
          <a:stretch>
            <a:fillRect/>
          </a:stretch>
        </p:blipFill>
        <p:spPr>
          <a:xfrm>
            <a:off x="1758462" y="1854843"/>
            <a:ext cx="7772400" cy="1953985"/>
          </a:xfrm>
          <a:prstGeom prst="rect">
            <a:avLst/>
          </a:prstGeom>
        </p:spPr>
      </p:pic>
      <p:sp>
        <p:nvSpPr>
          <p:cNvPr id="7" name="TextBox 6">
            <a:extLst>
              <a:ext uri="{FF2B5EF4-FFF2-40B4-BE49-F238E27FC236}">
                <a16:creationId xmlns:a16="http://schemas.microsoft.com/office/drawing/2014/main" id="{FEF5B693-7555-71C8-0E39-DC5A6254A4E1}"/>
              </a:ext>
            </a:extLst>
          </p:cNvPr>
          <p:cNvSpPr txBox="1"/>
          <p:nvPr/>
        </p:nvSpPr>
        <p:spPr>
          <a:xfrm>
            <a:off x="1758462" y="4352837"/>
            <a:ext cx="8108685" cy="1477328"/>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GB" b="1" dirty="0"/>
              <a:t>Median integration rate: 25%</a:t>
            </a:r>
            <a:r>
              <a:rPr lang="en-GB" dirty="0"/>
              <a:t> → Full adoption of ChatGPT patches is rare.</a:t>
            </a:r>
          </a:p>
          <a:p>
            <a:pPr marL="285750" indent="-285750">
              <a:buFont typeface="Arial" panose="020B0604020202020204" pitchFamily="34" charset="0"/>
              <a:buChar char="•"/>
            </a:pPr>
            <a:r>
              <a:rPr lang="en-GB" b="1" dirty="0"/>
              <a:t>75th percentile: 38%</a:t>
            </a:r>
            <a:r>
              <a:rPr lang="en-GB" dirty="0"/>
              <a:t> → Even in higher integration cases, significant modifications are common.</a:t>
            </a:r>
          </a:p>
          <a:p>
            <a:pPr marL="285750" indent="-285750">
              <a:buFont typeface="Arial" panose="020B0604020202020204" pitchFamily="34" charset="0"/>
              <a:buChar char="•"/>
            </a:pPr>
            <a:r>
              <a:rPr lang="en-GB" b="1" dirty="0"/>
              <a:t>Developers use ChatGPT as a starting point</a:t>
            </a:r>
            <a:r>
              <a:rPr lang="en-GB" dirty="0"/>
              <a:t>, not a final implementation.</a:t>
            </a:r>
          </a:p>
          <a:p>
            <a:pPr marL="285750" indent="-285750">
              <a:buFont typeface="Arial" panose="020B0604020202020204" pitchFamily="34" charset="0"/>
              <a:buChar char="•"/>
            </a:pPr>
            <a:r>
              <a:rPr lang="en-GB" b="1" dirty="0"/>
              <a:t>Selective adoption</a:t>
            </a:r>
            <a:r>
              <a:rPr lang="en-GB" dirty="0"/>
              <a:t> → Only code that aligns with project needs is retained.</a:t>
            </a:r>
            <a:endParaRPr lang="en-US" dirty="0"/>
          </a:p>
        </p:txBody>
      </p:sp>
    </p:spTree>
    <p:extLst>
      <p:ext uri="{BB962C8B-B14F-4D97-AF65-F5344CB8AC3E}">
        <p14:creationId xmlns:p14="http://schemas.microsoft.com/office/powerpoint/2010/main" val="30936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646331"/>
          </a:xfrm>
          <a:prstGeom prst="rect">
            <a:avLst/>
          </a:prstGeom>
          <a:noFill/>
        </p:spPr>
        <p:txBody>
          <a:bodyPr wrap="square">
            <a:spAutoFit/>
          </a:bodyPr>
          <a:lstStyle/>
          <a:p>
            <a:r>
              <a:rPr lang="en-GB" dirty="0"/>
              <a:t>Developer used ChatGPT to create concise, user-friendly documentation for the `</a:t>
            </a:r>
            <a:r>
              <a:rPr lang="en-GB" b="1" dirty="0" err="1"/>
              <a:t>release.sh</a:t>
            </a:r>
            <a:r>
              <a:rPr lang="en-GB" b="1" dirty="0"/>
              <a:t>’ </a:t>
            </a:r>
            <a:r>
              <a:rPr lang="en-GB" dirty="0"/>
              <a:t>Bash script, summarizing functionality and usage.</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99278" y="2814097"/>
            <a:ext cx="3682180" cy="1031517"/>
            <a:chOff x="5799278"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99278"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99278"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
        <p:nvSpPr>
          <p:cNvPr id="13" name="Rounded Rectangle 12">
            <a:extLst>
              <a:ext uri="{FF2B5EF4-FFF2-40B4-BE49-F238E27FC236}">
                <a16:creationId xmlns:a16="http://schemas.microsoft.com/office/drawing/2014/main" id="{4ECD3BFC-A8EB-6A40-307D-4E8D1196F9C7}"/>
              </a:ext>
            </a:extLst>
          </p:cNvPr>
          <p:cNvSpPr/>
          <p:nvPr/>
        </p:nvSpPr>
        <p:spPr>
          <a:xfrm>
            <a:off x="1370152" y="3234143"/>
            <a:ext cx="669663" cy="139741"/>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15" name="Rounded Rectangle 14">
            <a:extLst>
              <a:ext uri="{FF2B5EF4-FFF2-40B4-BE49-F238E27FC236}">
                <a16:creationId xmlns:a16="http://schemas.microsoft.com/office/drawing/2014/main" id="{1D855FC1-8E73-93FF-7DF2-1DEC088E9141}"/>
              </a:ext>
            </a:extLst>
          </p:cNvPr>
          <p:cNvSpPr/>
          <p:nvPr/>
        </p:nvSpPr>
        <p:spPr>
          <a:xfrm>
            <a:off x="2474505" y="4377185"/>
            <a:ext cx="1094084" cy="139741"/>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DP1 is due </a:t>
            </a:r>
            <a:r>
              <a:rPr lang="en-US" b="1" dirty="0"/>
              <a:t>Feb 18</a:t>
            </a:r>
            <a:r>
              <a:rPr lang="en-US" b="1" baseline="30000" dirty="0"/>
              <a:t>th</a:t>
            </a:r>
            <a:r>
              <a:rPr lang="en-US" b="1" dirty="0"/>
              <a:t> </a:t>
            </a:r>
          </a:p>
          <a:p>
            <a:r>
              <a:rPr lang="en-US" dirty="0"/>
              <a:t>Lab 3 is due </a:t>
            </a:r>
            <a:r>
              <a:rPr lang="en-US" b="1" dirty="0"/>
              <a:t>Feb 17</a:t>
            </a:r>
            <a:r>
              <a:rPr lang="en-US" b="1" baseline="30000" dirty="0"/>
              <a:t>th</a:t>
            </a:r>
            <a:endParaRPr lang="en-US" b="1" dirty="0"/>
          </a:p>
          <a:p>
            <a:r>
              <a:rPr lang="en-US" dirty="0"/>
              <a:t>Lab 4 is under development – due </a:t>
            </a:r>
            <a:r>
              <a:rPr lang="en-US" b="1" dirty="0"/>
              <a:t>Feb 24</a:t>
            </a:r>
            <a:r>
              <a:rPr lang="en-US" b="1" baseline="30000" dirty="0"/>
              <a:t>th  </a:t>
            </a:r>
            <a:r>
              <a:rPr lang="en-US" b="1" dirty="0"/>
              <a:t> </a:t>
            </a:r>
          </a:p>
          <a:p>
            <a:r>
              <a:rPr lang="en-US" b="1" dirty="0"/>
              <a:t>No Midterm</a:t>
            </a:r>
          </a:p>
          <a:p>
            <a:r>
              <a:rPr lang="en-US" dirty="0"/>
              <a:t>Next week (Feb 20, 2025), Jenny from the CS Advising will visit out class</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focused on on programming concepts, design principles, optimization strategies, and best practices to enhance code quality,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enhancing documentation clarity, communication, and localization for better accessibility and understanding, improving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4646428" y="599921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1375646" y="2585431"/>
            <a:ext cx="3727397" cy="276999"/>
          </a:xfrm>
          <a:prstGeom prst="rect">
            <a:avLst/>
          </a:prstGeom>
          <a:noFill/>
          <a:ln w="28575">
            <a:solidFill>
              <a:srgbClr val="008F00"/>
            </a:solidFill>
          </a:ln>
        </p:spPr>
        <p:txBody>
          <a:bodyPr wrap="square">
            <a:spAutoFit/>
          </a:bodyPr>
          <a:lstStyle/>
          <a:p>
            <a:r>
              <a:rPr lang="en-GB" sz="1200" dirty="0"/>
              <a:t>Installation of 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159025"/>
            <a:ext cx="10515600" cy="577575"/>
          </a:xfrm>
        </p:spPr>
        <p:txBody>
          <a:bodyPr>
            <a:normAutofit fontScale="90000"/>
          </a:bodyPr>
          <a:lstStyle/>
          <a:p>
            <a:r>
              <a:rPr lang="en-US" dirty="0"/>
              <a:t>LLM Hallucination – Minimize – Good prompts</a:t>
            </a:r>
          </a:p>
        </p:txBody>
      </p:sp>
      <p:pic>
        <p:nvPicPr>
          <p:cNvPr id="4" name="Picture 3" descr="A black and white checklist&#10;&#10;AI-generated content may be incorrect.">
            <a:extLst>
              <a:ext uri="{FF2B5EF4-FFF2-40B4-BE49-F238E27FC236}">
                <a16:creationId xmlns:a16="http://schemas.microsoft.com/office/drawing/2014/main" id="{3CEE47E7-BA8A-2744-F897-3030E933F491}"/>
              </a:ext>
            </a:extLst>
          </p:cNvPr>
          <p:cNvPicPr>
            <a:picLocks noChangeAspect="1"/>
          </p:cNvPicPr>
          <p:nvPr/>
        </p:nvPicPr>
        <p:blipFill>
          <a:blip r:embed="rId3"/>
          <a:stretch>
            <a:fillRect/>
          </a:stretch>
        </p:blipFill>
        <p:spPr>
          <a:xfrm>
            <a:off x="304800" y="916783"/>
            <a:ext cx="5207000" cy="5782192"/>
          </a:xfrm>
          <a:prstGeom prst="rect">
            <a:avLst/>
          </a:prstGeom>
        </p:spPr>
      </p:pic>
      <p:sp>
        <p:nvSpPr>
          <p:cNvPr id="7" name="TextBox 6">
            <a:extLst>
              <a:ext uri="{FF2B5EF4-FFF2-40B4-BE49-F238E27FC236}">
                <a16:creationId xmlns:a16="http://schemas.microsoft.com/office/drawing/2014/main" id="{C2FFC61A-43A8-4290-DEA6-1883A0CE2CB5}"/>
              </a:ext>
            </a:extLst>
          </p:cNvPr>
          <p:cNvSpPr txBox="1"/>
          <p:nvPr/>
        </p:nvSpPr>
        <p:spPr>
          <a:xfrm>
            <a:off x="5626100" y="1619588"/>
            <a:ext cx="5613400" cy="2031325"/>
          </a:xfrm>
          <a:prstGeom prst="rect">
            <a:avLst/>
          </a:prstGeom>
          <a:noFill/>
          <a:ln w="28575">
            <a:solidFill>
              <a:srgbClr val="0000EA"/>
            </a:solidFill>
          </a:ln>
        </p:spPr>
        <p:txBody>
          <a:bodyPr wrap="square">
            <a:spAutoFit/>
          </a:bodyPr>
          <a:lstStyle/>
          <a:p>
            <a:r>
              <a:rPr lang="en-GB" b="1" dirty="0"/>
              <a:t>Task-Based Prompting</a:t>
            </a:r>
          </a:p>
          <a:p>
            <a:pPr marL="285750" indent="-285750">
              <a:buFont typeface="Arial" panose="020B0604020202020204" pitchFamily="34" charset="0"/>
              <a:buChar char="•"/>
            </a:pPr>
            <a:r>
              <a:rPr lang="en-GB" dirty="0"/>
              <a:t>The prompt is divided into </a:t>
            </a:r>
            <a:r>
              <a:rPr lang="en-GB" b="1" dirty="0"/>
              <a:t>clear tasks</a:t>
            </a:r>
            <a:r>
              <a:rPr lang="en-GB" dirty="0"/>
              <a:t> that direct users to complete specific activities.</a:t>
            </a:r>
          </a:p>
          <a:p>
            <a:pPr marL="285750" indent="-285750">
              <a:buFont typeface="Arial" panose="020B0604020202020204" pitchFamily="34" charset="0"/>
              <a:buChar char="•"/>
            </a:pPr>
            <a:r>
              <a:rPr lang="en-GB" dirty="0"/>
              <a:t>Each task has a </a:t>
            </a:r>
            <a:r>
              <a:rPr lang="en-GB" b="1" dirty="0"/>
              <a:t>well-defined goal</a:t>
            </a:r>
            <a:r>
              <a:rPr lang="en-GB" dirty="0"/>
              <a:t>, reducing ambiguity in responses.</a:t>
            </a:r>
          </a:p>
          <a:p>
            <a:pPr marL="285750" indent="-285750">
              <a:buFont typeface="Arial" panose="020B0604020202020204" pitchFamily="34" charset="0"/>
              <a:buChar char="•"/>
            </a:pPr>
            <a:r>
              <a:rPr lang="en-GB" dirty="0"/>
              <a:t>This helps in breaking down a </a:t>
            </a:r>
            <a:r>
              <a:rPr lang="en-GB" b="1" dirty="0"/>
              <a:t>complex problem</a:t>
            </a:r>
            <a:r>
              <a:rPr lang="en-GB" dirty="0"/>
              <a:t> into manageable steps.</a:t>
            </a:r>
          </a:p>
        </p:txBody>
      </p:sp>
    </p:spTree>
    <p:extLst>
      <p:ext uri="{BB962C8B-B14F-4D97-AF65-F5344CB8AC3E}">
        <p14:creationId xmlns:p14="http://schemas.microsoft.com/office/powerpoint/2010/main" val="17325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80125542-75F2-7BA1-C72C-5A38F7991285}"/>
              </a:ext>
            </a:extLst>
          </p:cNvPr>
          <p:cNvPicPr>
            <a:picLocks noChangeAspect="1"/>
          </p:cNvPicPr>
          <p:nvPr/>
        </p:nvPicPr>
        <p:blipFill>
          <a:blip r:embed="rId3"/>
          <a:stretch>
            <a:fillRect/>
          </a:stretch>
        </p:blipFill>
        <p:spPr>
          <a:xfrm>
            <a:off x="1606550" y="1397000"/>
            <a:ext cx="6419850" cy="1073554"/>
          </a:xfrm>
          <a:prstGeom prst="rect">
            <a:avLst/>
          </a:prstGeom>
        </p:spPr>
      </p:pic>
      <p:pic>
        <p:nvPicPr>
          <p:cNvPr id="7" name="Picture 6" descr="A graph with numbers and a bar&#10;&#10;AI-generated content may be incorrect.">
            <a:extLst>
              <a:ext uri="{FF2B5EF4-FFF2-40B4-BE49-F238E27FC236}">
                <a16:creationId xmlns:a16="http://schemas.microsoft.com/office/drawing/2014/main" id="{6FFD1033-9DEB-5BBB-C79C-837F3652708A}"/>
              </a:ext>
            </a:extLst>
          </p:cNvPr>
          <p:cNvPicPr>
            <a:picLocks noChangeAspect="1"/>
          </p:cNvPicPr>
          <p:nvPr/>
        </p:nvPicPr>
        <p:blipFill>
          <a:blip r:embed="rId4"/>
          <a:stretch>
            <a:fillRect/>
          </a:stretch>
        </p:blipFill>
        <p:spPr>
          <a:xfrm>
            <a:off x="1257300" y="3098800"/>
            <a:ext cx="7473142" cy="2362200"/>
          </a:xfrm>
          <a:prstGeom prst="rect">
            <a:avLst/>
          </a:prstGeom>
        </p:spPr>
      </p:pic>
      <p:sp>
        <p:nvSpPr>
          <p:cNvPr id="8" name="TextBox 7">
            <a:extLst>
              <a:ext uri="{FF2B5EF4-FFF2-40B4-BE49-F238E27FC236}">
                <a16:creationId xmlns:a16="http://schemas.microsoft.com/office/drawing/2014/main" id="{EFF8F2CB-1B06-3A85-F4BE-A237FD50CFD8}"/>
              </a:ext>
            </a:extLst>
          </p:cNvPr>
          <p:cNvSpPr txBox="1"/>
          <p:nvPr/>
        </p:nvSpPr>
        <p:spPr>
          <a:xfrm>
            <a:off x="4330700" y="2565400"/>
            <a:ext cx="3695700" cy="369332"/>
          </a:xfrm>
          <a:prstGeom prst="rect">
            <a:avLst/>
          </a:prstGeom>
          <a:noFill/>
        </p:spPr>
        <p:txBody>
          <a:bodyPr wrap="square" rtlCol="0">
            <a:spAutoFit/>
          </a:bodyPr>
          <a:lstStyle/>
          <a:p>
            <a:r>
              <a:rPr lang="en-US" dirty="0"/>
              <a:t>12/17 responses = 70.6%</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08EFB49-087D-58B6-23CC-38482FB172D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8" name="Picture 7" descr="A screenshot of a computer&#10;&#10;AI-generated content may be incorrect.">
            <a:extLst>
              <a:ext uri="{FF2B5EF4-FFF2-40B4-BE49-F238E27FC236}">
                <a16:creationId xmlns:a16="http://schemas.microsoft.com/office/drawing/2014/main" id="{B89A99C8-208F-8350-CCAA-5B62D3306205}"/>
              </a:ext>
            </a:extLst>
          </p:cNvPr>
          <p:cNvPicPr>
            <a:picLocks noChangeAspect="1"/>
          </p:cNvPicPr>
          <p:nvPr/>
        </p:nvPicPr>
        <p:blipFill>
          <a:blip r:embed="rId3"/>
          <a:stretch>
            <a:fillRect/>
          </a:stretch>
        </p:blipFill>
        <p:spPr>
          <a:xfrm>
            <a:off x="463550" y="3105150"/>
            <a:ext cx="4354388" cy="2386151"/>
          </a:xfrm>
          <a:prstGeom prst="rect">
            <a:avLst/>
          </a:prstGeom>
          <a:ln>
            <a:solidFill>
              <a:schemeClr val="bg1">
                <a:lumMod val="65000"/>
              </a:schemeClr>
            </a:solidFill>
          </a:ln>
        </p:spPr>
      </p:pic>
      <p:pic>
        <p:nvPicPr>
          <p:cNvPr id="10" name="Picture 9" descr="A white background with black text&#10;&#10;AI-generated content may be incorrect.">
            <a:extLst>
              <a:ext uri="{FF2B5EF4-FFF2-40B4-BE49-F238E27FC236}">
                <a16:creationId xmlns:a16="http://schemas.microsoft.com/office/drawing/2014/main" id="{CA01460C-5B52-211A-88EC-003B56F9C31F}"/>
              </a:ext>
            </a:extLst>
          </p:cNvPr>
          <p:cNvPicPr>
            <a:picLocks noChangeAspect="1"/>
          </p:cNvPicPr>
          <p:nvPr/>
        </p:nvPicPr>
        <p:blipFill>
          <a:blip r:embed="rId4"/>
          <a:stretch>
            <a:fillRect/>
          </a:stretch>
        </p:blipFill>
        <p:spPr>
          <a:xfrm>
            <a:off x="685800" y="1366699"/>
            <a:ext cx="3581400" cy="977900"/>
          </a:xfrm>
          <a:prstGeom prst="rect">
            <a:avLst/>
          </a:prstGeom>
          <a:ln>
            <a:solidFill>
              <a:schemeClr val="bg1">
                <a:lumMod val="65000"/>
              </a:schemeClr>
            </a:solidFill>
          </a:ln>
        </p:spPr>
      </p:pic>
      <p:pic>
        <p:nvPicPr>
          <p:cNvPr id="1026" name="Picture 2" descr="Output image">
            <a:extLst>
              <a:ext uri="{FF2B5EF4-FFF2-40B4-BE49-F238E27FC236}">
                <a16:creationId xmlns:a16="http://schemas.microsoft.com/office/drawing/2014/main" id="{A81E885D-1BAE-1433-BBAD-3A8290AD8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49" y="1406490"/>
            <a:ext cx="7213551" cy="339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207B-954A-B808-3BC0-E22C8065043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5508D77-CA90-9DBB-1F42-D688142B7B8A}"/>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12" name="Picture 11" descr="A close up of a text&#10;&#10;AI-generated content may be incorrect.">
            <a:extLst>
              <a:ext uri="{FF2B5EF4-FFF2-40B4-BE49-F238E27FC236}">
                <a16:creationId xmlns:a16="http://schemas.microsoft.com/office/drawing/2014/main" id="{AE76A31F-B04B-6BD2-A2DE-198E3FA05788}"/>
              </a:ext>
            </a:extLst>
          </p:cNvPr>
          <p:cNvPicPr>
            <a:picLocks noChangeAspect="1"/>
          </p:cNvPicPr>
          <p:nvPr/>
        </p:nvPicPr>
        <p:blipFill>
          <a:blip r:embed="rId3"/>
          <a:stretch>
            <a:fillRect/>
          </a:stretch>
        </p:blipFill>
        <p:spPr>
          <a:xfrm>
            <a:off x="1485899" y="1101448"/>
            <a:ext cx="7483053" cy="977899"/>
          </a:xfrm>
          <a:prstGeom prst="rect">
            <a:avLst/>
          </a:prstGeom>
          <a:ln>
            <a:solidFill>
              <a:schemeClr val="bg1">
                <a:lumMod val="65000"/>
              </a:schemeClr>
            </a:solidFill>
          </a:ln>
        </p:spPr>
      </p:pic>
      <p:sp>
        <p:nvSpPr>
          <p:cNvPr id="2" name="Rectangle 1">
            <a:extLst>
              <a:ext uri="{FF2B5EF4-FFF2-40B4-BE49-F238E27FC236}">
                <a16:creationId xmlns:a16="http://schemas.microsoft.com/office/drawing/2014/main" id="{95E7FBA4-E844-EDAF-BF13-6D9B0752B762}"/>
              </a:ext>
            </a:extLst>
          </p:cNvPr>
          <p:cNvSpPr>
            <a:spLocks noChangeArrowheads="1"/>
          </p:cNvSpPr>
          <p:nvPr/>
        </p:nvSpPr>
        <p:spPr bwMode="auto">
          <a:xfrm>
            <a:off x="1736708" y="-27246145"/>
            <a:ext cx="10455291" cy="5453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sp>
        <p:nvSpPr>
          <p:cNvPr id="3" name="Rectangle 2">
            <a:extLst>
              <a:ext uri="{FF2B5EF4-FFF2-40B4-BE49-F238E27FC236}">
                <a16:creationId xmlns:a16="http://schemas.microsoft.com/office/drawing/2014/main" id="{1C1AD16D-079E-91BF-FA36-54B3AABC5A38}"/>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2" descr="Output image">
            <a:extLst>
              <a:ext uri="{FF2B5EF4-FFF2-40B4-BE49-F238E27FC236}">
                <a16:creationId xmlns:a16="http://schemas.microsoft.com/office/drawing/2014/main" id="{4F9C101A-3E33-E768-ECA1-210CC3AA2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82" y="2336800"/>
            <a:ext cx="8962836" cy="405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1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6667-F1E3-E5D7-CB7C-4D768D8B76C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D900CA-0FFD-F6AB-3C59-1C27BF3FA217}"/>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252352BD-2F5B-B068-1602-FDBA71493346}"/>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 name="Picture 8" descr="A screenshot of a phone number&#10;&#10;AI-generated content may be incorrect.">
            <a:extLst>
              <a:ext uri="{FF2B5EF4-FFF2-40B4-BE49-F238E27FC236}">
                <a16:creationId xmlns:a16="http://schemas.microsoft.com/office/drawing/2014/main" id="{F41B7167-03B0-A4D3-7706-CC182CE1F981}"/>
              </a:ext>
            </a:extLst>
          </p:cNvPr>
          <p:cNvPicPr>
            <a:picLocks noChangeAspect="1"/>
          </p:cNvPicPr>
          <p:nvPr/>
        </p:nvPicPr>
        <p:blipFill>
          <a:blip r:embed="rId3"/>
          <a:stretch>
            <a:fillRect/>
          </a:stretch>
        </p:blipFill>
        <p:spPr>
          <a:xfrm>
            <a:off x="1574801" y="1293693"/>
            <a:ext cx="7785162" cy="1640132"/>
          </a:xfrm>
          <a:prstGeom prst="rect">
            <a:avLst/>
          </a:prstGeom>
        </p:spPr>
      </p:pic>
      <p:pic>
        <p:nvPicPr>
          <p:cNvPr id="11" name="Picture 10" descr="A graph with purple squares and numbers&#10;&#10;AI-generated content may be incorrect.">
            <a:extLst>
              <a:ext uri="{FF2B5EF4-FFF2-40B4-BE49-F238E27FC236}">
                <a16:creationId xmlns:a16="http://schemas.microsoft.com/office/drawing/2014/main" id="{25FF4243-A9D7-745E-0125-1F31E7FD1D5B}"/>
              </a:ext>
            </a:extLst>
          </p:cNvPr>
          <p:cNvPicPr>
            <a:picLocks noChangeAspect="1"/>
          </p:cNvPicPr>
          <p:nvPr/>
        </p:nvPicPr>
        <p:blipFill>
          <a:blip r:embed="rId4"/>
          <a:stretch>
            <a:fillRect/>
          </a:stretch>
        </p:blipFill>
        <p:spPr>
          <a:xfrm>
            <a:off x="2022507" y="3394940"/>
            <a:ext cx="6889750" cy="2169367"/>
          </a:xfrm>
          <a:prstGeom prst="rect">
            <a:avLst/>
          </a:prstGeom>
        </p:spPr>
      </p:pic>
    </p:spTree>
    <p:extLst>
      <p:ext uri="{BB962C8B-B14F-4D97-AF65-F5344CB8AC3E}">
        <p14:creationId xmlns:p14="http://schemas.microsoft.com/office/powerpoint/2010/main" val="193025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3EA-5B9B-E279-D2A5-60E02B2697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72832E8-E221-81FF-19B6-B8C56516CB74}"/>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D210D7A9-F56D-F433-BBB5-0B6D29B2191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3">
            <a:extLst>
              <a:ext uri="{FF2B5EF4-FFF2-40B4-BE49-F238E27FC236}">
                <a16:creationId xmlns:a16="http://schemas.microsoft.com/office/drawing/2014/main" id="{F29529A3-57CA-28BC-B269-7C2EB54E55C0}"/>
              </a:ext>
            </a:extLst>
          </p:cNvPr>
          <p:cNvPicPr>
            <a:picLocks noChangeAspect="1"/>
          </p:cNvPicPr>
          <p:nvPr/>
        </p:nvPicPr>
        <p:blipFill>
          <a:blip r:embed="rId3"/>
          <a:stretch>
            <a:fillRect/>
          </a:stretch>
        </p:blipFill>
        <p:spPr>
          <a:xfrm>
            <a:off x="1517650" y="1101448"/>
            <a:ext cx="8015544" cy="840823"/>
          </a:xfrm>
          <a:prstGeom prst="rect">
            <a:avLst/>
          </a:prstGeom>
        </p:spPr>
      </p:pic>
      <p:pic>
        <p:nvPicPr>
          <p:cNvPr id="5122" name="Picture 2" descr="Output image">
            <a:extLst>
              <a:ext uri="{FF2B5EF4-FFF2-40B4-BE49-F238E27FC236}">
                <a16:creationId xmlns:a16="http://schemas.microsoft.com/office/drawing/2014/main" id="{33B57227-C7DE-4C16-D8F4-905A692A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61" y="2174875"/>
            <a:ext cx="8015544" cy="35516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6C54C1-112A-809A-FEFA-CD0E912F4C62}"/>
              </a:ext>
            </a:extLst>
          </p:cNvPr>
          <p:cNvSpPr txBox="1"/>
          <p:nvPr/>
        </p:nvSpPr>
        <p:spPr>
          <a:xfrm>
            <a:off x="1701800" y="5857566"/>
            <a:ext cx="9652000" cy="738664"/>
          </a:xfrm>
          <a:prstGeom prst="rect">
            <a:avLst/>
          </a:prstGeom>
          <a:noFill/>
          <a:ln w="28575">
            <a:solidFill>
              <a:srgbClr val="0000EA"/>
            </a:solidFill>
          </a:ln>
        </p:spPr>
        <p:txBody>
          <a:bodyPr wrap="square" rtlCol="0">
            <a:spAutoFit/>
          </a:bodyPr>
          <a:lstStyle/>
          <a:p>
            <a:r>
              <a:rPr lang="en-GB" sz="1400" dirty="0"/>
              <a:t>Sometimes AI would give suggestions that don't align with the project goals. If code gets merged that was written using AI and it doesn't have proper documentation or the author lacks an understanding of the code, it makes things difficult down the line. Once advancements are made to your project and you need to debug/refactor the AI code, it will be harder to understand.</a:t>
            </a:r>
          </a:p>
        </p:txBody>
      </p:sp>
    </p:spTree>
    <p:extLst>
      <p:ext uri="{BB962C8B-B14F-4D97-AF65-F5344CB8AC3E}">
        <p14:creationId xmlns:p14="http://schemas.microsoft.com/office/powerpoint/2010/main" val="39679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D663-000F-0B04-8C53-7F79E30DA81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3ACC8CE-2B66-A177-34E3-72AADA5EAB2E}"/>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C3C7D100-4283-6B98-6F75-534BE3452A7C}"/>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7170" name="Picture 2" descr="Output image">
            <a:extLst>
              <a:ext uri="{FF2B5EF4-FFF2-40B4-BE49-F238E27FC236}">
                <a16:creationId xmlns:a16="http://schemas.microsoft.com/office/drawing/2014/main" id="{512EBF36-E36B-1871-BB87-C499D70D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362" y="2432325"/>
            <a:ext cx="8647438" cy="3400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42AC2D-F3DF-807E-5B9A-2ADD42D421B3}"/>
              </a:ext>
            </a:extLst>
          </p:cNvPr>
          <p:cNvPicPr>
            <a:picLocks noChangeAspect="1"/>
          </p:cNvPicPr>
          <p:nvPr/>
        </p:nvPicPr>
        <p:blipFill>
          <a:blip r:embed="rId4"/>
          <a:stretch>
            <a:fillRect/>
          </a:stretch>
        </p:blipFill>
        <p:spPr>
          <a:xfrm>
            <a:off x="838200" y="1358899"/>
            <a:ext cx="8746232" cy="815975"/>
          </a:xfrm>
          <a:prstGeom prst="rect">
            <a:avLst/>
          </a:prstGeom>
        </p:spPr>
      </p:pic>
    </p:spTree>
    <p:extLst>
      <p:ext uri="{BB962C8B-B14F-4D97-AF65-F5344CB8AC3E}">
        <p14:creationId xmlns:p14="http://schemas.microsoft.com/office/powerpoint/2010/main" val="3208341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84C8-3E5B-DBA9-5953-060E5A3660C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6323EEC-0C88-89E6-3172-717FC33B247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3734BA3D-CF48-0A0C-21BF-764335B22059}"/>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218" name="Picture 2" descr="Output image">
            <a:extLst>
              <a:ext uri="{FF2B5EF4-FFF2-40B4-BE49-F238E27FC236}">
                <a16:creationId xmlns:a16="http://schemas.microsoft.com/office/drawing/2014/main" id="{369B1E42-055B-33A6-309B-F5D30123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771358"/>
            <a:ext cx="8267700" cy="3540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AI-generated content may be incorrect.">
            <a:extLst>
              <a:ext uri="{FF2B5EF4-FFF2-40B4-BE49-F238E27FC236}">
                <a16:creationId xmlns:a16="http://schemas.microsoft.com/office/drawing/2014/main" id="{A7D94E02-C4A6-1D69-382C-77C69A8FF5B2}"/>
              </a:ext>
            </a:extLst>
          </p:cNvPr>
          <p:cNvPicPr>
            <a:picLocks noChangeAspect="1"/>
          </p:cNvPicPr>
          <p:nvPr/>
        </p:nvPicPr>
        <p:blipFill>
          <a:blip r:embed="rId4"/>
          <a:stretch>
            <a:fillRect/>
          </a:stretch>
        </p:blipFill>
        <p:spPr>
          <a:xfrm>
            <a:off x="2063750" y="1199802"/>
            <a:ext cx="7537450" cy="1349611"/>
          </a:xfrm>
          <a:prstGeom prst="rect">
            <a:avLst/>
          </a:prstGeom>
        </p:spPr>
      </p:pic>
    </p:spTree>
    <p:extLst>
      <p:ext uri="{BB962C8B-B14F-4D97-AF65-F5344CB8AC3E}">
        <p14:creationId xmlns:p14="http://schemas.microsoft.com/office/powerpoint/2010/main" val="426380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FB532-13BB-7399-9044-8F14F5BC035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89085E5-34AA-B7C9-55F5-0C4B8A1E3E8C}"/>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A79B1ADA-B9B0-15DA-83DF-8C36F437E90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11266" name="Picture 2" descr="Output image">
            <a:extLst>
              <a:ext uri="{FF2B5EF4-FFF2-40B4-BE49-F238E27FC236}">
                <a16:creationId xmlns:a16="http://schemas.microsoft.com/office/drawing/2014/main" id="{9EAFC762-CD8E-887E-69B9-F58C840E3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228850"/>
            <a:ext cx="9550400" cy="4067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DC5AA8-2181-784D-D0E9-2E9EECD0AA9A}"/>
              </a:ext>
            </a:extLst>
          </p:cNvPr>
          <p:cNvPicPr>
            <a:picLocks noChangeAspect="1"/>
          </p:cNvPicPr>
          <p:nvPr/>
        </p:nvPicPr>
        <p:blipFill>
          <a:blip r:embed="rId4"/>
          <a:stretch>
            <a:fillRect/>
          </a:stretch>
        </p:blipFill>
        <p:spPr>
          <a:xfrm>
            <a:off x="1739899" y="1101448"/>
            <a:ext cx="7247093" cy="840823"/>
          </a:xfrm>
          <a:prstGeom prst="rect">
            <a:avLst/>
          </a:prstGeom>
        </p:spPr>
      </p:pic>
    </p:spTree>
    <p:extLst>
      <p:ext uri="{BB962C8B-B14F-4D97-AF65-F5344CB8AC3E}">
        <p14:creationId xmlns:p14="http://schemas.microsoft.com/office/powerpoint/2010/main" val="278244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261711" y="21976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spTree>
    <p:extLst>
      <p:ext uri="{BB962C8B-B14F-4D97-AF65-F5344CB8AC3E}">
        <p14:creationId xmlns:p14="http://schemas.microsoft.com/office/powerpoint/2010/main" val="95704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36A0-0A13-F5F9-6343-D5618AE43B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8DEEF3E-C4E8-CD19-28CB-15CD66B68996}"/>
              </a:ext>
            </a:extLst>
          </p:cNvPr>
          <p:cNvSpPr>
            <a:spLocks noGrp="1"/>
          </p:cNvSpPr>
          <p:nvPr>
            <p:ph idx="1"/>
          </p:nvPr>
        </p:nvSpPr>
        <p:spPr>
          <a:xfrm>
            <a:off x="838200" y="1825625"/>
            <a:ext cx="10515600" cy="2606675"/>
          </a:xfrm>
        </p:spPr>
        <p:txBody>
          <a:bodyPr/>
          <a:lstStyle/>
          <a:p>
            <a:pPr marL="0" indent="0">
              <a:buNone/>
            </a:pPr>
            <a:r>
              <a:rPr lang="en-US" dirty="0"/>
              <a:t>A recent survey found that 87% of 574 GitHub developers rely on </a:t>
            </a:r>
            <a:r>
              <a:rPr lang="en-US" dirty="0" err="1"/>
              <a:t>GenAI</a:t>
            </a:r>
            <a:r>
              <a:rPr lang="en-US" dirty="0"/>
              <a:t> tools </a:t>
            </a:r>
          </a:p>
          <a:p>
            <a:pPr lvl="1"/>
            <a:r>
              <a:rPr lang="en-US" dirty="0"/>
              <a:t>Underscoring the growing demand for </a:t>
            </a:r>
            <a:r>
              <a:rPr lang="en-US" dirty="0" err="1"/>
              <a:t>GenAI</a:t>
            </a:r>
            <a:endParaRPr lang="en-US" dirty="0"/>
          </a:p>
          <a:p>
            <a:pPr lvl="1"/>
            <a:r>
              <a:rPr lang="en-US" dirty="0"/>
              <a:t>https://</a:t>
            </a:r>
            <a:r>
              <a:rPr lang="en-US" dirty="0" err="1"/>
              <a:t>arxiv.org</a:t>
            </a:r>
            <a:r>
              <a:rPr lang="en-US" dirty="0"/>
              <a:t>/abs/2411.10877</a:t>
            </a:r>
          </a:p>
        </p:txBody>
      </p:sp>
    </p:spTree>
    <p:extLst>
      <p:ext uri="{BB962C8B-B14F-4D97-AF65-F5344CB8AC3E}">
        <p14:creationId xmlns:p14="http://schemas.microsoft.com/office/powerpoint/2010/main" val="45161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55798</TotalTime>
  <Words>2408</Words>
  <Application>Microsoft Macintosh PowerPoint</Application>
  <PresentationFormat>Widescreen</PresentationFormat>
  <Paragraphs>216</Paragraphs>
  <Slides>40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Using GenAI in Software Engineering</vt:lpstr>
      <vt:lpstr>Announcements</vt:lpstr>
      <vt:lpstr>PowerPoint Presentation</vt:lpstr>
      <vt:lpstr>What SE Tasks have been addressed to date using LLM4SE</vt:lpstr>
      <vt:lpstr>What SE Tasks have been addressed to date using LLM4SE</vt:lpstr>
      <vt:lpstr>PowerPoint Presentation</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 – Good prompts</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85</cp:revision>
  <dcterms:created xsi:type="dcterms:W3CDTF">2024-01-12T21:57:55Z</dcterms:created>
  <dcterms:modified xsi:type="dcterms:W3CDTF">2025-02-11T23:40:22Z</dcterms:modified>
</cp:coreProperties>
</file>